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32" r:id="rId2"/>
    <p:sldId id="1232" r:id="rId3"/>
    <p:sldId id="1243" r:id="rId4"/>
    <p:sldId id="1244" r:id="rId5"/>
    <p:sldId id="1186" r:id="rId6"/>
    <p:sldId id="1245" r:id="rId7"/>
    <p:sldId id="1218" r:id="rId8"/>
    <p:sldId id="1248" r:id="rId9"/>
    <p:sldId id="1224" r:id="rId10"/>
    <p:sldId id="1230" r:id="rId11"/>
    <p:sldId id="1249" r:id="rId12"/>
    <p:sldId id="1203" r:id="rId13"/>
    <p:sldId id="1255" r:id="rId14"/>
    <p:sldId id="1234" r:id="rId15"/>
    <p:sldId id="1254" r:id="rId1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4FF"/>
    <a:srgbClr val="FF8A12"/>
    <a:srgbClr val="FF018A"/>
    <a:srgbClr val="FF3F05"/>
    <a:srgbClr val="FF8719"/>
    <a:srgbClr val="0BAFFF"/>
    <a:srgbClr val="FFFB17"/>
    <a:srgbClr val="FF0D4A"/>
    <a:srgbClr val="FF0CE5"/>
    <a:srgbClr val="FF0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0" autoAdjust="0"/>
    <p:restoredTop sz="86186" autoAdjust="0"/>
  </p:normalViewPr>
  <p:slideViewPr>
    <p:cSldViewPr>
      <p:cViewPr>
        <p:scale>
          <a:sx n="59" d="100"/>
          <a:sy n="59" d="100"/>
        </p:scale>
        <p:origin x="-196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2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Relationship Id="rId3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992481203007"/>
          <c:y val="0.20066889632107"/>
          <c:w val="0.368421052631579"/>
          <c:h val="0.655518394648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49953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0FFE71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rgbClr val="06F3FF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1640FF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solidFill>
                <a:srgbClr val="FE780B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solidFill>
                <a:srgbClr val="FF0C33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solidFill>
                <a:srgbClr val="FE2AEC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solidFill>
                <a:srgbClr val="865357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solidFill>
                <a:srgbClr val="A2BD90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0.131663526975017"/>
                  <c:y val="-0.164996897986861"/>
                </c:manualLayout>
              </c:layout>
              <c:numFmt formatCode="0%" sourceLinked="0"/>
              <c:spPr>
                <a:noFill/>
                <a:ln w="33302">
                  <a:noFill/>
                </a:ln>
              </c:spPr>
              <c:txPr>
                <a:bodyPr/>
                <a:lstStyle/>
                <a:p>
                  <a:pPr>
                    <a:defRPr sz="199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308820022497188"/>
                  <c:y val="-0.06063477472311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457729125566514"/>
                  <c:y val="-0.01002730198934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33302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Cotton</c:v>
                </c:pt>
                <c:pt idx="1">
                  <c:v>Wool</c:v>
                </c:pt>
                <c:pt idx="2">
                  <c:v>Jute</c:v>
                </c:pt>
                <c:pt idx="3">
                  <c:v>Coir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26.283</c:v>
                </c:pt>
                <c:pt idx="1">
                  <c:v>1.159</c:v>
                </c:pt>
                <c:pt idx="2">
                  <c:v>3.292</c:v>
                </c:pt>
                <c:pt idx="3">
                  <c:v>0.906</c:v>
                </c:pt>
                <c:pt idx="4">
                  <c:v>1.582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3330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992481203007"/>
          <c:y val="0.20066889632107"/>
          <c:w val="0.368421052631579"/>
          <c:h val="0.655518394648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49953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0FFE71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rgbClr val="06F3FF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1640FF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solidFill>
                <a:srgbClr val="FE780B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solidFill>
                <a:srgbClr val="FF0C33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solidFill>
                <a:srgbClr val="FE2AEC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solidFill>
                <a:srgbClr val="865357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solidFill>
                <a:srgbClr val="A2BD90"/>
              </a:solidFill>
              <a:ln w="49953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0.131663526975017"/>
                  <c:y val="-0.164996897986861"/>
                </c:manualLayout>
              </c:layout>
              <c:tx>
                <c:rich>
                  <a:bodyPr/>
                  <a:lstStyle/>
                  <a:p>
                    <a:pPr>
                      <a:defRPr sz="1999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Cotton
</a:t>
                    </a:r>
                    <a:r>
                      <a:rPr lang="en-US" dirty="0" smtClean="0"/>
                      <a:t>$45</a:t>
                    </a:r>
                    <a:endParaRPr lang="en-US" dirty="0"/>
                  </a:p>
                </c:rich>
              </c:tx>
              <c:numFmt formatCode="&quot;$&quot;#,##0.0" sourceLinked="0"/>
              <c:spPr>
                <a:noFill/>
                <a:ln w="33302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999" b="1" i="0" u="none" strike="noStrike" baseline="0">
                        <a:solidFill>
                          <a:srgbClr val="00336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>
                        <a:solidFill>
                          <a:srgbClr val="003366"/>
                        </a:solidFill>
                      </a:rPr>
                      <a:t>Wool
</a:t>
                    </a:r>
                    <a:r>
                      <a:rPr lang="en-US" dirty="0" smtClean="0">
                        <a:solidFill>
                          <a:srgbClr val="003366"/>
                        </a:solidFill>
                      </a:rPr>
                      <a:t>$8.5</a:t>
                    </a:r>
                    <a:endParaRPr lang="en-US" dirty="0">
                      <a:solidFill>
                        <a:srgbClr val="003366"/>
                      </a:solidFill>
                    </a:endParaRPr>
                  </a:p>
                </c:rich>
              </c:tx>
              <c:numFmt formatCode="&quot;$&quot;#,##0.0" sourceLinked="0"/>
              <c:spPr>
                <a:noFill/>
                <a:ln w="33302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Jute</a:t>
                    </a:r>
                    <a:r>
                      <a:rPr lang="en-US"/>
                      <a:t>
</a:t>
                    </a:r>
                    <a:r>
                      <a:rPr lang="en-US" smtClean="0"/>
                      <a:t>$1.5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308820022497188"/>
                  <c:y val="-0.06063477472311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Coir
$</a:t>
                    </a:r>
                    <a:r>
                      <a:rPr lang="en-US" dirty="0" smtClean="0"/>
                      <a:t>0.4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Other
</a:t>
                    </a:r>
                    <a:r>
                      <a:rPr lang="en-US" dirty="0" smtClean="0"/>
                      <a:t>$2.9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457729125566514"/>
                  <c:y val="-0.01002730198934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&quot;$&quot;#,##0.0" sourceLinked="0"/>
            <c:spPr>
              <a:noFill/>
              <a:ln w="33302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Cotton</c:v>
                </c:pt>
                <c:pt idx="1">
                  <c:v>Wool</c:v>
                </c:pt>
                <c:pt idx="2">
                  <c:v>Jute</c:v>
                </c:pt>
                <c:pt idx="3">
                  <c:v>Coir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45.0</c:v>
                </c:pt>
                <c:pt idx="1">
                  <c:v>8.5</c:v>
                </c:pt>
                <c:pt idx="2">
                  <c:v>1.5</c:v>
                </c:pt>
                <c:pt idx="3">
                  <c:v>0.4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3330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777676227971"/>
          <c:y val="0.227854518185227"/>
          <c:w val="0.795189116985377"/>
          <c:h val="0.555248781402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Production, 000 tons,left scale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Australia</c:v>
                </c:pt>
                <c:pt idx="1">
                  <c:v>China</c:v>
                </c:pt>
                <c:pt idx="2">
                  <c:v>Africa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890.0</c:v>
                </c:pt>
                <c:pt idx="1">
                  <c:v>6929.0</c:v>
                </c:pt>
                <c:pt idx="2">
                  <c:v>1484.0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008392"/>
        <c:axId val="21420114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Households, millions, right scale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Australia</c:v>
                </c:pt>
                <c:pt idx="1">
                  <c:v>China</c:v>
                </c:pt>
                <c:pt idx="2">
                  <c:v>Africa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</c:v>
                </c:pt>
                <c:pt idx="1">
                  <c:v>30000.0</c:v>
                </c:pt>
                <c:pt idx="2">
                  <c:v>3500.0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100s Kgs/Household, right scale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Australia</c:v>
                </c:pt>
                <c:pt idx="1">
                  <c:v>China</c:v>
                </c:pt>
                <c:pt idx="2">
                  <c:v>Africa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89000.0</c:v>
                </c:pt>
                <c:pt idx="1">
                  <c:v>23.1</c:v>
                </c:pt>
                <c:pt idx="2">
                  <c:v>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024552"/>
        <c:axId val="2142014728"/>
      </c:barChart>
      <c:catAx>
        <c:axId val="2142008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 i="0"/>
            </a:pPr>
            <a:endParaRPr lang="en-US"/>
          </a:p>
        </c:txPr>
        <c:crossAx val="2142011400"/>
        <c:crosses val="autoZero"/>
        <c:auto val="1"/>
        <c:lblAlgn val="ctr"/>
        <c:lblOffset val="100"/>
        <c:noMultiLvlLbl val="0"/>
      </c:catAx>
      <c:valAx>
        <c:axId val="21420114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 b="1" i="0"/>
            </a:pPr>
            <a:endParaRPr lang="en-US"/>
          </a:p>
        </c:txPr>
        <c:crossAx val="2142008392"/>
        <c:crosses val="autoZero"/>
        <c:crossBetween val="between"/>
      </c:valAx>
      <c:valAx>
        <c:axId val="2142014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en-US"/>
          </a:p>
        </c:txPr>
        <c:crossAx val="2142024552"/>
        <c:crosses val="max"/>
        <c:crossBetween val="between"/>
        <c:dispUnits>
          <c:builtInUnit val="thousands"/>
        </c:dispUnits>
      </c:valAx>
      <c:catAx>
        <c:axId val="2142024552"/>
        <c:scaling>
          <c:orientation val="minMax"/>
        </c:scaling>
        <c:delete val="1"/>
        <c:axPos val="b"/>
        <c:majorTickMark val="out"/>
        <c:minorTickMark val="none"/>
        <c:tickLblPos val="nextTo"/>
        <c:crossAx val="214201472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14232869328834"/>
          <c:y val="0.019047619047619"/>
          <c:w val="0.771534261342332"/>
          <c:h val="0.180471316085489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77676227971"/>
          <c:y val="0.227854518185227"/>
          <c:w val="0.795189116985377"/>
          <c:h val="0.555248781402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Production, 000 tons,left scale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Aust., NZ &amp;  S. Afr.</c:v>
                </c:pt>
                <c:pt idx="1">
                  <c:v>UK &amp;   Similar</c:v>
                </c:pt>
                <c:pt idx="2">
                  <c:v>USA &amp; Similar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420.0</c:v>
                </c:pt>
                <c:pt idx="1">
                  <c:v>315.0</c:v>
                </c:pt>
                <c:pt idx="2">
                  <c:v>423.0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173208"/>
        <c:axId val="214217621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Households, millions, right scale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Aust., NZ &amp;  S. Afr.</c:v>
                </c:pt>
                <c:pt idx="1">
                  <c:v>UK &amp;   Similar</c:v>
                </c:pt>
                <c:pt idx="2">
                  <c:v>USA &amp; Similar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40.0</c:v>
                </c:pt>
                <c:pt idx="1">
                  <c:v>645.0</c:v>
                </c:pt>
                <c:pt idx="2">
                  <c:v>4664.0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000 Kg/Household, right scale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Aust., NZ &amp;  S. Afr.</c:v>
                </c:pt>
                <c:pt idx="1">
                  <c:v>UK &amp;   Similar</c:v>
                </c:pt>
                <c:pt idx="2">
                  <c:v>USA &amp; Similar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10551.0</c:v>
                </c:pt>
                <c:pt idx="1">
                  <c:v>509.0</c:v>
                </c:pt>
                <c:pt idx="2">
                  <c:v>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184840"/>
        <c:axId val="2142179544"/>
      </c:barChart>
      <c:catAx>
        <c:axId val="2142173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 i="0"/>
            </a:pPr>
            <a:endParaRPr lang="en-US"/>
          </a:p>
        </c:txPr>
        <c:crossAx val="2142176216"/>
        <c:crosses val="autoZero"/>
        <c:auto val="1"/>
        <c:lblAlgn val="ctr"/>
        <c:lblOffset val="100"/>
        <c:noMultiLvlLbl val="0"/>
      </c:catAx>
      <c:valAx>
        <c:axId val="2142176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/>
            </a:pPr>
            <a:endParaRPr lang="en-US"/>
          </a:p>
        </c:txPr>
        <c:crossAx val="2142173208"/>
        <c:crosses val="autoZero"/>
        <c:crossBetween val="between"/>
      </c:valAx>
      <c:valAx>
        <c:axId val="2142179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en-US"/>
          </a:p>
        </c:txPr>
        <c:crossAx val="2142184840"/>
        <c:crosses val="max"/>
        <c:crossBetween val="between"/>
        <c:dispUnits>
          <c:builtInUnit val="thousands"/>
        </c:dispUnits>
      </c:valAx>
      <c:catAx>
        <c:axId val="2142184840"/>
        <c:scaling>
          <c:orientation val="minMax"/>
        </c:scaling>
        <c:delete val="1"/>
        <c:axPos val="b"/>
        <c:majorTickMark val="out"/>
        <c:minorTickMark val="none"/>
        <c:tickLblPos val="nextTo"/>
        <c:crossAx val="214217954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14232869328834"/>
          <c:y val="0.019047619047619"/>
          <c:w val="0.771534261342332"/>
          <c:h val="0.180471316085489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777676227971"/>
          <c:y val="0.227854518185227"/>
          <c:w val="0.795189116985377"/>
          <c:h val="0.555248781402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Production, 000 tons,left scale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Sisal</c:v>
                </c:pt>
                <c:pt idx="1">
                  <c:v>Flax</c:v>
                </c:pt>
                <c:pt idx="2">
                  <c:v>Hemp</c:v>
                </c:pt>
                <c:pt idx="3">
                  <c:v>Silk</c:v>
                </c:pt>
                <c:pt idx="4">
                  <c:v>Coir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288.0</c:v>
                </c:pt>
                <c:pt idx="1">
                  <c:v>200.0</c:v>
                </c:pt>
                <c:pt idx="2">
                  <c:v>56.0</c:v>
                </c:pt>
                <c:pt idx="3">
                  <c:v>168.0</c:v>
                </c:pt>
                <c:pt idx="4">
                  <c:v>906.0</c:v>
                </c:pt>
                <c:pt idx="5">
                  <c:v>870.0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141358376"/>
        <c:axId val="214135535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Households, 000s, right scale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Sisal</c:v>
                </c:pt>
                <c:pt idx="1">
                  <c:v>Flax</c:v>
                </c:pt>
                <c:pt idx="2">
                  <c:v>Hemp</c:v>
                </c:pt>
                <c:pt idx="3">
                  <c:v>Silk</c:v>
                </c:pt>
                <c:pt idx="4">
                  <c:v>Coir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60.0</c:v>
                </c:pt>
                <c:pt idx="1">
                  <c:v>10.0</c:v>
                </c:pt>
                <c:pt idx="2">
                  <c:v>5.0</c:v>
                </c:pt>
                <c:pt idx="3">
                  <c:v>300.0</c:v>
                </c:pt>
                <c:pt idx="4">
                  <c:v>830.0</c:v>
                </c:pt>
                <c:pt idx="5">
                  <c:v>90.0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Sisal</c:v>
                </c:pt>
                <c:pt idx="1">
                  <c:v>Flax</c:v>
                </c:pt>
                <c:pt idx="2">
                  <c:v>Hemp</c:v>
                </c:pt>
                <c:pt idx="3">
                  <c:v>Silk</c:v>
                </c:pt>
                <c:pt idx="4">
                  <c:v>Coir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0"/>
        <c:axId val="2141346744"/>
        <c:axId val="2141352312"/>
      </c:barChart>
      <c:catAx>
        <c:axId val="2141358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 i="0"/>
            </a:pPr>
            <a:endParaRPr lang="en-US"/>
          </a:p>
        </c:txPr>
        <c:crossAx val="2141355352"/>
        <c:crosses val="autoZero"/>
        <c:auto val="1"/>
        <c:lblAlgn val="ctr"/>
        <c:lblOffset val="100"/>
        <c:noMultiLvlLbl val="0"/>
      </c:catAx>
      <c:valAx>
        <c:axId val="2141355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/>
            </a:pPr>
            <a:endParaRPr lang="en-US"/>
          </a:p>
        </c:txPr>
        <c:crossAx val="2141358376"/>
        <c:crosses val="autoZero"/>
        <c:crossBetween val="between"/>
      </c:valAx>
      <c:valAx>
        <c:axId val="214135231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en-US"/>
          </a:p>
        </c:txPr>
        <c:crossAx val="2141346744"/>
        <c:crosses val="max"/>
        <c:crossBetween val="between"/>
      </c:valAx>
      <c:catAx>
        <c:axId val="2141346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1413523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14232869328834"/>
          <c:y val="0.019047619047619"/>
          <c:w val="0.551914955943007"/>
          <c:h val="0.159723284589426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66003976143141"/>
          <c:y val="0.0653266331658292"/>
          <c:w val="0.906560636182902"/>
          <c:h val="0.807370184254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noFill/>
              <a:ln w="10571">
                <a:noFill/>
              </a:ln>
            </c:spPr>
          </c:marker>
          <c:cat>
            <c:strRef>
              <c:f>Sheet1!$A$2:$A$56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Sheet1!$B$2:$B$56</c:f>
              <c:numCache>
                <c:formatCode>#,##0</c:formatCode>
                <c:ptCount val="55"/>
                <c:pt idx="0">
                  <c:v>10355.7859271355</c:v>
                </c:pt>
                <c:pt idx="1">
                  <c:v>10085.1401910879</c:v>
                </c:pt>
                <c:pt idx="2">
                  <c:v>9901.95177015749</c:v>
                </c:pt>
                <c:pt idx="3">
                  <c:v>10146.5202926918</c:v>
                </c:pt>
                <c:pt idx="4">
                  <c:v>10829.8000970317</c:v>
                </c:pt>
                <c:pt idx="5">
                  <c:v>11318.3898311924</c:v>
                </c:pt>
                <c:pt idx="6">
                  <c:v>11538.5137174686</c:v>
                </c:pt>
                <c:pt idx="7">
                  <c:v>11695.3145234052</c:v>
                </c:pt>
                <c:pt idx="8">
                  <c:v>11763.3759151608</c:v>
                </c:pt>
                <c:pt idx="9">
                  <c:v>11911.2525668046</c:v>
                </c:pt>
                <c:pt idx="10">
                  <c:v>12105.31840627041</c:v>
                </c:pt>
                <c:pt idx="11">
                  <c:v>12492.95059177008</c:v>
                </c:pt>
                <c:pt idx="12">
                  <c:v>12903.4766772625</c:v>
                </c:pt>
                <c:pt idx="13">
                  <c:v>13287.61067668191</c:v>
                </c:pt>
                <c:pt idx="14">
                  <c:v>12986.14669874447</c:v>
                </c:pt>
                <c:pt idx="15">
                  <c:v>13046.70793998113</c:v>
                </c:pt>
                <c:pt idx="16">
                  <c:v>13211.4948686112</c:v>
                </c:pt>
                <c:pt idx="17">
                  <c:v>13116.6211662737</c:v>
                </c:pt>
                <c:pt idx="18">
                  <c:v>13414.75671409952</c:v>
                </c:pt>
                <c:pt idx="19">
                  <c:v>13897.08294567989</c:v>
                </c:pt>
                <c:pt idx="20">
                  <c:v>14294.65584651818</c:v>
                </c:pt>
                <c:pt idx="21">
                  <c:v>14124.44185627114</c:v>
                </c:pt>
                <c:pt idx="22">
                  <c:v>14247.58494416715</c:v>
                </c:pt>
                <c:pt idx="23">
                  <c:v>14546.67514686198</c:v>
                </c:pt>
                <c:pt idx="24">
                  <c:v>14828.57072284415</c:v>
                </c:pt>
                <c:pt idx="25">
                  <c:v>15766.53455918115</c:v>
                </c:pt>
                <c:pt idx="26">
                  <c:v>17460.67621622546</c:v>
                </c:pt>
                <c:pt idx="27">
                  <c:v>18224.75787247757</c:v>
                </c:pt>
                <c:pt idx="28">
                  <c:v>18207.13836803483</c:v>
                </c:pt>
                <c:pt idx="29">
                  <c:v>18694.73474722614</c:v>
                </c:pt>
                <c:pt idx="30">
                  <c:v>18597.56363877857</c:v>
                </c:pt>
                <c:pt idx="31">
                  <c:v>18547.46080796693</c:v>
                </c:pt>
                <c:pt idx="32">
                  <c:v>18588.64822448074</c:v>
                </c:pt>
                <c:pt idx="33">
                  <c:v>18538.06243035482</c:v>
                </c:pt>
                <c:pt idx="34">
                  <c:v>18434.48542942167</c:v>
                </c:pt>
                <c:pt idx="35">
                  <c:v>18400.98479554663</c:v>
                </c:pt>
                <c:pt idx="36">
                  <c:v>18778.75664636625</c:v>
                </c:pt>
                <c:pt idx="37">
                  <c:v>18979.50755886536</c:v>
                </c:pt>
                <c:pt idx="38">
                  <c:v>18728.90021644022</c:v>
                </c:pt>
                <c:pt idx="39">
                  <c:v>19222.11213068945</c:v>
                </c:pt>
                <c:pt idx="40">
                  <c:v>19980.02879718975</c:v>
                </c:pt>
                <c:pt idx="41">
                  <c:v>20415.16923971484</c:v>
                </c:pt>
                <c:pt idx="42">
                  <c:v>21006.4723239934</c:v>
                </c:pt>
                <c:pt idx="43">
                  <c:v>21452.20205293617</c:v>
                </c:pt>
                <c:pt idx="44">
                  <c:v>22760.64075563178</c:v>
                </c:pt>
                <c:pt idx="45">
                  <c:v>24355.8</c:v>
                </c:pt>
                <c:pt idx="46">
                  <c:v>25673.2</c:v>
                </c:pt>
                <c:pt idx="47">
                  <c:v>26638.3</c:v>
                </c:pt>
                <c:pt idx="48">
                  <c:v>25554.5</c:v>
                </c:pt>
                <c:pt idx="49">
                  <c:v>24612.0</c:v>
                </c:pt>
                <c:pt idx="50">
                  <c:v>25090.0</c:v>
                </c:pt>
                <c:pt idx="51">
                  <c:v>23752.0</c:v>
                </c:pt>
                <c:pt idx="52">
                  <c:v>23081.0</c:v>
                </c:pt>
                <c:pt idx="53">
                  <c:v>23530.0</c:v>
                </c:pt>
                <c:pt idx="54">
                  <c:v>24367.0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</c:v>
                </c:pt>
              </c:strCache>
            </c:strRef>
          </c:tx>
          <c:spPr>
            <a:ln w="64516">
              <a:solidFill>
                <a:srgbClr val="D90F98"/>
              </a:solidFill>
              <a:prstDash val="solid"/>
            </a:ln>
          </c:spPr>
          <c:marker>
            <c:symbol val="none"/>
          </c:marker>
          <c:dPt>
            <c:idx val="61"/>
            <c:bubble3D val="0"/>
          </c:dPt>
          <c:cat>
            <c:strRef>
              <c:f>Sheet1!$A$2:$A$56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Sheet1!$C$2:$C$56</c:f>
              <c:numCache>
                <c:formatCode>#,##0</c:formatCode>
                <c:ptCount val="55"/>
                <c:pt idx="0">
                  <c:v>1495.0</c:v>
                </c:pt>
                <c:pt idx="1">
                  <c:v>1505.0</c:v>
                </c:pt>
                <c:pt idx="2">
                  <c:v>1501.0</c:v>
                </c:pt>
                <c:pt idx="3">
                  <c:v>1475.0</c:v>
                </c:pt>
                <c:pt idx="4">
                  <c:v>1460.0</c:v>
                </c:pt>
                <c:pt idx="5">
                  <c:v>1473.0</c:v>
                </c:pt>
                <c:pt idx="6">
                  <c:v>1545.0</c:v>
                </c:pt>
                <c:pt idx="7">
                  <c:v>1473.0</c:v>
                </c:pt>
                <c:pt idx="8">
                  <c:v>1565.0</c:v>
                </c:pt>
                <c:pt idx="9">
                  <c:v>1604.0</c:v>
                </c:pt>
                <c:pt idx="10">
                  <c:v>1500.0</c:v>
                </c:pt>
                <c:pt idx="11">
                  <c:v>1480.0</c:v>
                </c:pt>
                <c:pt idx="12">
                  <c:v>1578.0</c:v>
                </c:pt>
                <c:pt idx="13">
                  <c:v>1443.0</c:v>
                </c:pt>
                <c:pt idx="14">
                  <c:v>1262.0</c:v>
                </c:pt>
                <c:pt idx="15">
                  <c:v>1358.0</c:v>
                </c:pt>
                <c:pt idx="16">
                  <c:v>1515.0</c:v>
                </c:pt>
                <c:pt idx="17">
                  <c:v>1478.0</c:v>
                </c:pt>
                <c:pt idx="18">
                  <c:v>1481.0</c:v>
                </c:pt>
                <c:pt idx="19">
                  <c:v>1558.0</c:v>
                </c:pt>
                <c:pt idx="20">
                  <c:v>1567.0</c:v>
                </c:pt>
                <c:pt idx="21">
                  <c:v>1576.0</c:v>
                </c:pt>
                <c:pt idx="22">
                  <c:v>1556.0</c:v>
                </c:pt>
                <c:pt idx="23">
                  <c:v>1612.0</c:v>
                </c:pt>
                <c:pt idx="24">
                  <c:v>1621.0</c:v>
                </c:pt>
                <c:pt idx="25">
                  <c:v>1624.751</c:v>
                </c:pt>
                <c:pt idx="26">
                  <c:v>1708.438</c:v>
                </c:pt>
                <c:pt idx="27">
                  <c:v>1754.166</c:v>
                </c:pt>
                <c:pt idx="28">
                  <c:v>1903.78</c:v>
                </c:pt>
                <c:pt idx="29">
                  <c:v>1860.74</c:v>
                </c:pt>
                <c:pt idx="30">
                  <c:v>1627.53</c:v>
                </c:pt>
                <c:pt idx="31">
                  <c:v>1800.96</c:v>
                </c:pt>
                <c:pt idx="32">
                  <c:v>1756.54</c:v>
                </c:pt>
                <c:pt idx="33">
                  <c:v>1648.73</c:v>
                </c:pt>
                <c:pt idx="34">
                  <c:v>1723.44</c:v>
                </c:pt>
                <c:pt idx="35">
                  <c:v>1554.46</c:v>
                </c:pt>
                <c:pt idx="36">
                  <c:v>1440.0</c:v>
                </c:pt>
                <c:pt idx="37">
                  <c:v>1361.0</c:v>
                </c:pt>
                <c:pt idx="38">
                  <c:v>1293.0</c:v>
                </c:pt>
                <c:pt idx="39">
                  <c:v>1393.0</c:v>
                </c:pt>
                <c:pt idx="40">
                  <c:v>1380.0</c:v>
                </c:pt>
                <c:pt idx="41">
                  <c:v>1361.0</c:v>
                </c:pt>
                <c:pt idx="42">
                  <c:v>1268.0</c:v>
                </c:pt>
                <c:pt idx="43">
                  <c:v>1227.0</c:v>
                </c:pt>
                <c:pt idx="44">
                  <c:v>1221.0</c:v>
                </c:pt>
                <c:pt idx="45">
                  <c:v>1218.0</c:v>
                </c:pt>
                <c:pt idx="46">
                  <c:v>1234.0</c:v>
                </c:pt>
                <c:pt idx="47">
                  <c:v>1221.0</c:v>
                </c:pt>
                <c:pt idx="48">
                  <c:v>1221.0</c:v>
                </c:pt>
                <c:pt idx="49">
                  <c:v>1104.0</c:v>
                </c:pt>
                <c:pt idx="50">
                  <c:v>1126.0</c:v>
                </c:pt>
                <c:pt idx="51">
                  <c:v>1083.0</c:v>
                </c:pt>
                <c:pt idx="52">
                  <c:v>1056.0</c:v>
                </c:pt>
                <c:pt idx="53">
                  <c:v>1076.0</c:v>
                </c:pt>
                <c:pt idx="54">
                  <c:v>1083.0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Non-Cell.</c:v>
                </c:pt>
              </c:strCache>
            </c:strRef>
          </c:tx>
          <c:spPr>
            <a:ln w="6350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Sheet1!$A$2:$A$56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Sheet1!$D$2:$D$56</c:f>
              <c:numCache>
                <c:formatCode>#,##0</c:formatCode>
                <c:ptCount val="55"/>
                <c:pt idx="0">
                  <c:v>702.0</c:v>
                </c:pt>
                <c:pt idx="1">
                  <c:v>830.0</c:v>
                </c:pt>
                <c:pt idx="2">
                  <c:v>1080.0</c:v>
                </c:pt>
                <c:pt idx="3">
                  <c:v>1331.0</c:v>
                </c:pt>
                <c:pt idx="4">
                  <c:v>1687.0</c:v>
                </c:pt>
                <c:pt idx="5">
                  <c:v>2052.0</c:v>
                </c:pt>
                <c:pt idx="6">
                  <c:v>2371.0</c:v>
                </c:pt>
                <c:pt idx="7">
                  <c:v>2730.0</c:v>
                </c:pt>
                <c:pt idx="8">
                  <c:v>3578.0</c:v>
                </c:pt>
                <c:pt idx="9">
                  <c:v>4178.0</c:v>
                </c:pt>
                <c:pt idx="10">
                  <c:v>4700.0</c:v>
                </c:pt>
                <c:pt idx="11">
                  <c:v>5609.0</c:v>
                </c:pt>
                <c:pt idx="12">
                  <c:v>6377.0</c:v>
                </c:pt>
                <c:pt idx="13">
                  <c:v>7640.0</c:v>
                </c:pt>
                <c:pt idx="14">
                  <c:v>7487.0</c:v>
                </c:pt>
                <c:pt idx="15">
                  <c:v>7353.0</c:v>
                </c:pt>
                <c:pt idx="16">
                  <c:v>8601.0</c:v>
                </c:pt>
                <c:pt idx="17">
                  <c:v>9149.0</c:v>
                </c:pt>
                <c:pt idx="18">
                  <c:v>10032.0</c:v>
                </c:pt>
                <c:pt idx="19">
                  <c:v>10614.0</c:v>
                </c:pt>
                <c:pt idx="20">
                  <c:v>10475.6</c:v>
                </c:pt>
                <c:pt idx="21">
                  <c:v>10827.2</c:v>
                </c:pt>
                <c:pt idx="22">
                  <c:v>10145.3</c:v>
                </c:pt>
                <c:pt idx="23">
                  <c:v>11076.3</c:v>
                </c:pt>
                <c:pt idx="24">
                  <c:v>11804.0</c:v>
                </c:pt>
                <c:pt idx="25">
                  <c:v>12489.0</c:v>
                </c:pt>
                <c:pt idx="26">
                  <c:v>12927.0</c:v>
                </c:pt>
                <c:pt idx="27">
                  <c:v>13741.0</c:v>
                </c:pt>
                <c:pt idx="28">
                  <c:v>14417.0</c:v>
                </c:pt>
                <c:pt idx="29">
                  <c:v>14746.5</c:v>
                </c:pt>
                <c:pt idx="30">
                  <c:v>14894.0</c:v>
                </c:pt>
                <c:pt idx="31">
                  <c:v>15273.0</c:v>
                </c:pt>
                <c:pt idx="32">
                  <c:v>16161.0</c:v>
                </c:pt>
                <c:pt idx="33">
                  <c:v>16587.0</c:v>
                </c:pt>
                <c:pt idx="34">
                  <c:v>17939.0</c:v>
                </c:pt>
                <c:pt idx="35">
                  <c:v>18377.0</c:v>
                </c:pt>
                <c:pt idx="36">
                  <c:v>19765.0</c:v>
                </c:pt>
                <c:pt idx="37">
                  <c:v>22396.0</c:v>
                </c:pt>
                <c:pt idx="38">
                  <c:v>23254.0</c:v>
                </c:pt>
                <c:pt idx="39">
                  <c:v>24485.0</c:v>
                </c:pt>
                <c:pt idx="40">
                  <c:v>26219.0</c:v>
                </c:pt>
                <c:pt idx="41">
                  <c:v>26244.0</c:v>
                </c:pt>
                <c:pt idx="42">
                  <c:v>28024.0</c:v>
                </c:pt>
                <c:pt idx="43">
                  <c:v>29467.0</c:v>
                </c:pt>
                <c:pt idx="44">
                  <c:v>31453.0</c:v>
                </c:pt>
                <c:pt idx="45">
                  <c:v>33511.0</c:v>
                </c:pt>
                <c:pt idx="46">
                  <c:v>35261.0</c:v>
                </c:pt>
                <c:pt idx="47">
                  <c:v>38381.0</c:v>
                </c:pt>
                <c:pt idx="48">
                  <c:v>36693.0</c:v>
                </c:pt>
                <c:pt idx="49">
                  <c:v>39113.0</c:v>
                </c:pt>
                <c:pt idx="50">
                  <c:v>43817.0</c:v>
                </c:pt>
                <c:pt idx="51">
                  <c:v>47344.0</c:v>
                </c:pt>
                <c:pt idx="52">
                  <c:v>51139.0</c:v>
                </c:pt>
                <c:pt idx="53">
                  <c:v>53963.0</c:v>
                </c:pt>
                <c:pt idx="54">
                  <c:v>56187.0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Cell.</c:v>
                </c:pt>
              </c:strCache>
            </c:strRef>
          </c:tx>
          <c:spPr>
            <a:ln w="6350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Sheet1!$A$2:$A$56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Sheet1!$E$2:$E$56</c:f>
              <c:numCache>
                <c:formatCode>#,##0</c:formatCode>
                <c:ptCount val="55"/>
                <c:pt idx="0">
                  <c:v>2600.0</c:v>
                </c:pt>
                <c:pt idx="1">
                  <c:v>2682.0</c:v>
                </c:pt>
                <c:pt idx="2">
                  <c:v>2856.0</c:v>
                </c:pt>
                <c:pt idx="3">
                  <c:v>3050.0</c:v>
                </c:pt>
                <c:pt idx="4">
                  <c:v>3279.0</c:v>
                </c:pt>
                <c:pt idx="5">
                  <c:v>3339.0</c:v>
                </c:pt>
                <c:pt idx="6">
                  <c:v>3341.0</c:v>
                </c:pt>
                <c:pt idx="7">
                  <c:v>3314.0</c:v>
                </c:pt>
                <c:pt idx="8">
                  <c:v>3528.0</c:v>
                </c:pt>
                <c:pt idx="9">
                  <c:v>3555.0</c:v>
                </c:pt>
                <c:pt idx="10">
                  <c:v>3436.0</c:v>
                </c:pt>
                <c:pt idx="11">
                  <c:v>3455.0</c:v>
                </c:pt>
                <c:pt idx="12">
                  <c:v>3559.0</c:v>
                </c:pt>
                <c:pt idx="13">
                  <c:v>3660.0</c:v>
                </c:pt>
                <c:pt idx="14">
                  <c:v>3532.0</c:v>
                </c:pt>
                <c:pt idx="15">
                  <c:v>2959.0</c:v>
                </c:pt>
                <c:pt idx="16">
                  <c:v>3210.0</c:v>
                </c:pt>
                <c:pt idx="17">
                  <c:v>3281.0</c:v>
                </c:pt>
                <c:pt idx="18">
                  <c:v>3318.0</c:v>
                </c:pt>
                <c:pt idx="19">
                  <c:v>3371.0</c:v>
                </c:pt>
                <c:pt idx="20">
                  <c:v>3242.4</c:v>
                </c:pt>
                <c:pt idx="21">
                  <c:v>3204.1</c:v>
                </c:pt>
                <c:pt idx="22">
                  <c:v>2945.7</c:v>
                </c:pt>
                <c:pt idx="23">
                  <c:v>2929.3</c:v>
                </c:pt>
                <c:pt idx="24">
                  <c:v>2996.1</c:v>
                </c:pt>
                <c:pt idx="25">
                  <c:v>2931.0</c:v>
                </c:pt>
                <c:pt idx="26">
                  <c:v>2859.0</c:v>
                </c:pt>
                <c:pt idx="27">
                  <c:v>2825.0</c:v>
                </c:pt>
                <c:pt idx="28">
                  <c:v>2896.0</c:v>
                </c:pt>
                <c:pt idx="29">
                  <c:v>2943.2</c:v>
                </c:pt>
                <c:pt idx="30">
                  <c:v>2758.0</c:v>
                </c:pt>
                <c:pt idx="31">
                  <c:v>2433.0</c:v>
                </c:pt>
                <c:pt idx="32">
                  <c:v>2326.6</c:v>
                </c:pt>
                <c:pt idx="33">
                  <c:v>2329.0</c:v>
                </c:pt>
                <c:pt idx="34">
                  <c:v>2303.0</c:v>
                </c:pt>
                <c:pt idx="35">
                  <c:v>2436.0</c:v>
                </c:pt>
                <c:pt idx="36">
                  <c:v>2270.0</c:v>
                </c:pt>
                <c:pt idx="37">
                  <c:v>2270.0</c:v>
                </c:pt>
                <c:pt idx="38">
                  <c:v>2227.0</c:v>
                </c:pt>
                <c:pt idx="39">
                  <c:v>2075.0</c:v>
                </c:pt>
                <c:pt idx="40">
                  <c:v>2215.2</c:v>
                </c:pt>
                <c:pt idx="41">
                  <c:v>2082.0</c:v>
                </c:pt>
                <c:pt idx="42">
                  <c:v>2119.0</c:v>
                </c:pt>
                <c:pt idx="43">
                  <c:v>2260.0</c:v>
                </c:pt>
                <c:pt idx="44">
                  <c:v>2472.0</c:v>
                </c:pt>
                <c:pt idx="45">
                  <c:v>2483.0</c:v>
                </c:pt>
                <c:pt idx="46">
                  <c:v>2635.0</c:v>
                </c:pt>
                <c:pt idx="47">
                  <c:v>3121.0</c:v>
                </c:pt>
                <c:pt idx="48">
                  <c:v>2777.0</c:v>
                </c:pt>
                <c:pt idx="49">
                  <c:v>2977.0</c:v>
                </c:pt>
                <c:pt idx="50">
                  <c:v>3276.0</c:v>
                </c:pt>
                <c:pt idx="51">
                  <c:v>4009.0</c:v>
                </c:pt>
                <c:pt idx="52">
                  <c:v>4281.0</c:v>
                </c:pt>
                <c:pt idx="53">
                  <c:v>4801.0</c:v>
                </c:pt>
                <c:pt idx="54">
                  <c:v>5138.0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306728"/>
        <c:axId val="2141303320"/>
      </c:lineChart>
      <c:catAx>
        <c:axId val="214130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800">
                <a:latin typeface="Arial"/>
              </a:defRPr>
            </a:pPr>
            <a:endParaRPr lang="en-US"/>
          </a:p>
        </c:txPr>
        <c:crossAx val="214130332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141303320"/>
        <c:scaling>
          <c:orientation val="minMax"/>
          <c:max val="50000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52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800">
                <a:latin typeface="Arial"/>
              </a:defRPr>
            </a:pPr>
            <a:endParaRPr lang="en-US"/>
          </a:p>
        </c:txPr>
        <c:crossAx val="2141306728"/>
        <c:crosses val="autoZero"/>
        <c:crossBetween val="between"/>
        <c:dispUnits>
          <c:builtInUnit val="thousands"/>
        </c:dispUnits>
      </c:valAx>
      <c:spPr>
        <a:noFill/>
        <a:ln w="14095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66003976143141"/>
          <c:y val="0.0653266331658292"/>
          <c:w val="0.906560636182902"/>
          <c:h val="0.807370184254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noFill/>
              <a:ln w="10571">
                <a:noFill/>
              </a:ln>
            </c:spPr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</c:numCache>
            </c:numRef>
          </c:cat>
          <c:val>
            <c:numRef>
              <c:f>Sheet1!$B$2:$B$55</c:f>
              <c:numCache>
                <c:formatCode>0.0</c:formatCode>
                <c:ptCount val="54"/>
                <c:pt idx="0">
                  <c:v>65.0</c:v>
                </c:pt>
                <c:pt idx="1">
                  <c:v>67.1</c:v>
                </c:pt>
                <c:pt idx="2">
                  <c:v>65.7</c:v>
                </c:pt>
                <c:pt idx="3">
                  <c:v>64.0</c:v>
                </c:pt>
                <c:pt idx="4">
                  <c:v>64.2</c:v>
                </c:pt>
                <c:pt idx="5">
                  <c:v>62.6</c:v>
                </c:pt>
                <c:pt idx="6">
                  <c:v>60.6</c:v>
                </c:pt>
                <c:pt idx="7">
                  <c:v>65.0</c:v>
                </c:pt>
                <c:pt idx="8">
                  <c:v>67.2</c:v>
                </c:pt>
                <c:pt idx="9">
                  <c:v>60.8</c:v>
                </c:pt>
                <c:pt idx="10">
                  <c:v>63.2</c:v>
                </c:pt>
                <c:pt idx="11">
                  <c:v>74.1</c:v>
                </c:pt>
                <c:pt idx="12">
                  <c:v>79.3</c:v>
                </c:pt>
                <c:pt idx="13">
                  <c:v>135.5</c:v>
                </c:pt>
                <c:pt idx="14">
                  <c:v>141.5</c:v>
                </c:pt>
                <c:pt idx="15">
                  <c:v>116.1</c:v>
                </c:pt>
                <c:pt idx="16">
                  <c:v>169.1</c:v>
                </c:pt>
                <c:pt idx="17">
                  <c:v>155.4</c:v>
                </c:pt>
                <c:pt idx="18">
                  <c:v>157.2</c:v>
                </c:pt>
                <c:pt idx="19">
                  <c:v>168.9</c:v>
                </c:pt>
                <c:pt idx="20">
                  <c:v>204.7</c:v>
                </c:pt>
                <c:pt idx="21">
                  <c:v>184.5</c:v>
                </c:pt>
                <c:pt idx="22">
                  <c:v>159.9</c:v>
                </c:pt>
                <c:pt idx="23">
                  <c:v>185.4</c:v>
                </c:pt>
                <c:pt idx="24">
                  <c:v>178.5</c:v>
                </c:pt>
                <c:pt idx="25">
                  <c:v>131.8</c:v>
                </c:pt>
                <c:pt idx="26">
                  <c:v>105.6</c:v>
                </c:pt>
                <c:pt idx="27">
                  <c:v>164.8</c:v>
                </c:pt>
                <c:pt idx="28">
                  <c:v>140.0</c:v>
                </c:pt>
                <c:pt idx="29">
                  <c:v>167.440889</c:v>
                </c:pt>
                <c:pt idx="30">
                  <c:v>182.0134272</c:v>
                </c:pt>
                <c:pt idx="31">
                  <c:v>169.5573242</c:v>
                </c:pt>
                <c:pt idx="32">
                  <c:v>127.7356828</c:v>
                </c:pt>
                <c:pt idx="33">
                  <c:v>127.9120524</c:v>
                </c:pt>
                <c:pt idx="34">
                  <c:v>175.7523064</c:v>
                </c:pt>
                <c:pt idx="35">
                  <c:v>216.714146</c:v>
                </c:pt>
                <c:pt idx="36">
                  <c:v>177.5600948</c:v>
                </c:pt>
                <c:pt idx="37">
                  <c:v>174.6720426</c:v>
                </c:pt>
                <c:pt idx="38">
                  <c:v>144.4687486</c:v>
                </c:pt>
                <c:pt idx="39">
                  <c:v>117.1314606</c:v>
                </c:pt>
                <c:pt idx="40">
                  <c:v>130.182811</c:v>
                </c:pt>
                <c:pt idx="41">
                  <c:v>105.82176</c:v>
                </c:pt>
                <c:pt idx="42">
                  <c:v>101.963675</c:v>
                </c:pt>
                <c:pt idx="43">
                  <c:v>138.339905</c:v>
                </c:pt>
                <c:pt idx="44">
                  <c:v>138.4721822</c:v>
                </c:pt>
                <c:pt idx="45">
                  <c:v>119.5344964</c:v>
                </c:pt>
                <c:pt idx="46">
                  <c:v>126.5010956</c:v>
                </c:pt>
                <c:pt idx="47">
                  <c:v>139.2658454</c:v>
                </c:pt>
                <c:pt idx="48">
                  <c:v>157.740561</c:v>
                </c:pt>
                <c:pt idx="49">
                  <c:v>138.4280898</c:v>
                </c:pt>
                <c:pt idx="50">
                  <c:v>234.130644</c:v>
                </c:pt>
                <c:pt idx="51">
                  <c:v>339.7760343999998</c:v>
                </c:pt>
                <c:pt idx="52">
                  <c:v>196.6300578</c:v>
                </c:pt>
                <c:pt idx="53">
                  <c:v>199.3858328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Polyester</c:v>
                </c:pt>
              </c:strCache>
            </c:strRef>
          </c:tx>
          <c:spPr>
            <a:ln w="6350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</c:numCache>
            </c:numRef>
          </c:cat>
          <c:val>
            <c:numRef>
              <c:f>Sheet1!$E$2:$E$55</c:f>
              <c:numCache>
                <c:formatCode>0.0</c:formatCode>
                <c:ptCount val="54"/>
                <c:pt idx="0">
                  <c:v>277.8</c:v>
                </c:pt>
                <c:pt idx="1">
                  <c:v>260.1</c:v>
                </c:pt>
                <c:pt idx="2">
                  <c:v>251.3</c:v>
                </c:pt>
                <c:pt idx="3">
                  <c:v>251.3</c:v>
                </c:pt>
                <c:pt idx="4">
                  <c:v>216.1</c:v>
                </c:pt>
                <c:pt idx="5">
                  <c:v>185.2</c:v>
                </c:pt>
                <c:pt idx="6">
                  <c:v>178.6</c:v>
                </c:pt>
                <c:pt idx="7">
                  <c:v>127.9</c:v>
                </c:pt>
                <c:pt idx="8">
                  <c:v>121.3</c:v>
                </c:pt>
                <c:pt idx="9">
                  <c:v>99.2</c:v>
                </c:pt>
                <c:pt idx="10">
                  <c:v>90.4</c:v>
                </c:pt>
                <c:pt idx="11">
                  <c:v>83.8</c:v>
                </c:pt>
                <c:pt idx="12">
                  <c:v>79.4</c:v>
                </c:pt>
                <c:pt idx="13">
                  <c:v>83.8</c:v>
                </c:pt>
                <c:pt idx="14">
                  <c:v>101.4</c:v>
                </c:pt>
                <c:pt idx="15">
                  <c:v>110.2</c:v>
                </c:pt>
                <c:pt idx="16">
                  <c:v>119.0</c:v>
                </c:pt>
                <c:pt idx="17">
                  <c:v>123.0</c:v>
                </c:pt>
                <c:pt idx="18">
                  <c:v>119.0</c:v>
                </c:pt>
                <c:pt idx="19">
                  <c:v>130.1</c:v>
                </c:pt>
                <c:pt idx="20">
                  <c:v>160.9</c:v>
                </c:pt>
                <c:pt idx="21">
                  <c:v>174.2</c:v>
                </c:pt>
                <c:pt idx="22">
                  <c:v>169.2</c:v>
                </c:pt>
                <c:pt idx="23">
                  <c:v>160.9</c:v>
                </c:pt>
                <c:pt idx="24">
                  <c:v>173.8</c:v>
                </c:pt>
                <c:pt idx="25">
                  <c:v>146.2397933333333</c:v>
                </c:pt>
                <c:pt idx="26">
                  <c:v>137.4213133333333</c:v>
                </c:pt>
                <c:pt idx="27">
                  <c:v>144.953765</c:v>
                </c:pt>
                <c:pt idx="28">
                  <c:v>162.7744433333333</c:v>
                </c:pt>
                <c:pt idx="29">
                  <c:v>188.8624466666667</c:v>
                </c:pt>
                <c:pt idx="30">
                  <c:v>182.0648683333333</c:v>
                </c:pt>
                <c:pt idx="31">
                  <c:v>162.03957</c:v>
                </c:pt>
                <c:pt idx="32">
                  <c:v>162.03957</c:v>
                </c:pt>
                <c:pt idx="33">
                  <c:v>159.83495</c:v>
                </c:pt>
                <c:pt idx="34">
                  <c:v>165.1627816666667</c:v>
                </c:pt>
                <c:pt idx="35">
                  <c:v>195.8437433333333</c:v>
                </c:pt>
                <c:pt idx="36">
                  <c:v>175.4510083333333</c:v>
                </c:pt>
                <c:pt idx="37">
                  <c:v>151.2001883333333</c:v>
                </c:pt>
                <c:pt idx="38">
                  <c:v>133.7469466666666</c:v>
                </c:pt>
                <c:pt idx="39">
                  <c:v>113.9053666666667</c:v>
                </c:pt>
                <c:pt idx="40">
                  <c:v>125.8470583333333</c:v>
                </c:pt>
                <c:pt idx="41">
                  <c:v>133.1957916666667</c:v>
                </c:pt>
                <c:pt idx="42">
                  <c:v>134.88266</c:v>
                </c:pt>
                <c:pt idx="43">
                  <c:v>133.7469466666666</c:v>
                </c:pt>
                <c:pt idx="44">
                  <c:v>138.1561866666667</c:v>
                </c:pt>
                <c:pt idx="45">
                  <c:v>149.363005</c:v>
                </c:pt>
                <c:pt idx="46">
                  <c:v>156.455277931165</c:v>
                </c:pt>
                <c:pt idx="47">
                  <c:v>164.3307707908583</c:v>
                </c:pt>
                <c:pt idx="48">
                  <c:v>167.8671622607598</c:v>
                </c:pt>
                <c:pt idx="49">
                  <c:v>141.3688977586565</c:v>
                </c:pt>
                <c:pt idx="50">
                  <c:v>180.360335994397</c:v>
                </c:pt>
                <c:pt idx="51">
                  <c:v>222.603450648801</c:v>
                </c:pt>
                <c:pt idx="52">
                  <c:v>193.534193595294</c:v>
                </c:pt>
                <c:pt idx="53">
                  <c:v>185.698084061334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194712"/>
        <c:axId val="2142416744"/>
      </c:lineChart>
      <c:catAx>
        <c:axId val="214119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800">
                <a:latin typeface="Arial"/>
              </a:defRPr>
            </a:pPr>
            <a:endParaRPr lang="en-US"/>
          </a:p>
        </c:txPr>
        <c:crossAx val="214241674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1424167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52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800">
                <a:latin typeface="Arial"/>
              </a:defRPr>
            </a:pPr>
            <a:endParaRPr lang="en-US"/>
          </a:p>
        </c:txPr>
        <c:crossAx val="2141194712"/>
        <c:crosses val="autoZero"/>
        <c:crossBetween val="between"/>
        <c:dispUnits>
          <c:builtInUnit val="hundreds"/>
        </c:dispUnits>
      </c:valAx>
      <c:spPr>
        <a:noFill/>
        <a:ln w="14095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0822166893942726"/>
          <c:y val="0.0927608808473752"/>
          <c:w val="0.832587105382777"/>
          <c:h val="0.0976802278376212"/>
        </c:manualLayout>
      </c:layout>
      <c:overlay val="0"/>
      <c:txPr>
        <a:bodyPr/>
        <a:lstStyle/>
        <a:p>
          <a:pPr>
            <a:defRPr sz="2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0.17132</cdr:x>
      <cdr:y>0.54591</cdr:y>
    </cdr:from>
    <cdr:to>
      <cdr:x>0.37691</cdr:x>
      <cdr:y>0.63616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0500" y="2765425"/>
          <a:ext cx="1752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bg1"/>
              </a:solidFill>
              <a:latin typeface="Arial"/>
            </a:rPr>
            <a:t>Cotton</a:t>
          </a:r>
          <a:endParaRPr lang="en-US" sz="2800" b="1" dirty="0">
            <a:solidFill>
              <a:schemeClr val="bg1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0.46629</cdr:x>
      <cdr:y>0.27515</cdr:y>
    </cdr:from>
    <cdr:to>
      <cdr:x>0.79702</cdr:x>
      <cdr:y>0.3654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5101" y="1393831"/>
          <a:ext cx="2819396" cy="457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  <a:latin typeface="Arial"/>
            </a:rPr>
            <a:t>Non-Cellulosic</a:t>
          </a:r>
          <a:endParaRPr lang="en-US" sz="2800" b="1" dirty="0">
            <a:solidFill>
              <a:schemeClr val="bg1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0.45736</cdr:x>
      <cdr:y>0.71138</cdr:y>
    </cdr:from>
    <cdr:to>
      <cdr:x>0.66294</cdr:x>
      <cdr:y>0.80163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8900" y="3603625"/>
          <a:ext cx="1752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  <a:latin typeface="Arial"/>
            </a:rPr>
            <a:t>Wool</a:t>
          </a:r>
          <a:endParaRPr lang="en-US" sz="2800" b="1" dirty="0">
            <a:solidFill>
              <a:schemeClr val="bg1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0.68976</cdr:x>
      <cdr:y>0.69633</cdr:y>
    </cdr:from>
    <cdr:to>
      <cdr:x>1</cdr:x>
      <cdr:y>0.78659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80100" y="3527408"/>
          <a:ext cx="2644775" cy="45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  <a:latin typeface="Arial"/>
            </a:rPr>
            <a:t>Cellulosic</a:t>
          </a:r>
          <a:endParaRPr lang="en-US" sz="2800" b="1" dirty="0">
            <a:solidFill>
              <a:schemeClr val="bg1"/>
            </a:solidFill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defTabSz="923516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27" y="0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516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45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defTabSz="923516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27" y="8830945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516">
              <a:defRPr sz="1200">
                <a:cs typeface="+mn-cs"/>
              </a:defRPr>
            </a:lvl1pPr>
          </a:lstStyle>
          <a:p>
            <a:pPr>
              <a:defRPr/>
            </a:pPr>
            <a:fld id="{8C564DB3-AB69-464B-BE36-D6F6E6C8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1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defTabSz="923516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487" y="0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516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160" y="4416266"/>
            <a:ext cx="5047494" cy="41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533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defTabSz="923516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487" y="8832533"/>
            <a:ext cx="2982327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516">
              <a:defRPr sz="1200">
                <a:cs typeface="+mn-cs"/>
              </a:defRPr>
            </a:lvl1pPr>
          </a:lstStyle>
          <a:p>
            <a:pPr>
              <a:defRPr/>
            </a:pPr>
            <a:fld id="{CBFEE39D-819C-A145-BE7E-012F82779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41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157163"/>
            <a:ext cx="4646612" cy="34861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478" y="3836509"/>
            <a:ext cx="6040754" cy="4762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12F840-C4A5-4476-8CD5-5F6967A9464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12F840-C4A5-4476-8CD5-5F6967A9464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5325"/>
            <a:ext cx="4648200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trend in cotton's share of world fiber use </a:t>
            </a: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02E6D-FFCC-4ADD-8A21-23D64B4AFC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157163"/>
            <a:ext cx="4646612" cy="34861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478" y="3836509"/>
            <a:ext cx="6040754" cy="4762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5325"/>
            <a:ext cx="4648200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trend in cotton's share of world fiber use </a:t>
            </a: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5325"/>
            <a:ext cx="4648200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trend in cotton's share of world fiber use </a:t>
            </a: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157163"/>
            <a:ext cx="4646612" cy="34861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478" y="3836509"/>
            <a:ext cx="6040754" cy="4762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C8AC-658B-A84D-8046-A8A7A82E9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3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A735-3EAA-9247-9C14-BC579285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1390-09D8-884B-9077-22BF3D58D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13D66-43D5-1C42-82AC-AF1CE0D7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A1B-7487-0D47-8C42-5CDA3E69A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C573-90BC-7343-BD34-767A5431A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C7ED-3D7A-DB46-BD62-5CAB728C0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EDD0-B004-B14E-89EB-26F8C435D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7314-E53C-4844-A0E4-2959CF251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B8DC-751D-7747-B22C-7BC90196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EDD-13DF-474A-84FB-F7C820FF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E578-E8A9-D541-ACA0-F3CFCDB4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EFEC-F6F2-B545-8447-D67ACAA1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3A47-D59A-2844-A6EF-D90A7D12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D4AD912-297E-B446-88E8-0D2C1638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Excel_Sheet4.xlsx"/><Relationship Id="rId5" Type="http://schemas.openxmlformats.org/officeDocument/2006/relationships/image" Target="../media/image3.emf"/><Relationship Id="rId6" Type="http://schemas.openxmlformats.org/officeDocument/2006/relationships/package" Target="../embeddings/Microsoft_Excel_Sheet5.xlsx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57200" y="649557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Natural </a:t>
            </a:r>
            <a:r>
              <a:rPr lang="en-US" sz="4000" b="1" dirty="0" err="1" smtClean="0">
                <a:solidFill>
                  <a:srgbClr val="FF0000"/>
                </a:solidFill>
              </a:rPr>
              <a:t>Fibres</a:t>
            </a:r>
            <a:r>
              <a:rPr lang="en-US" sz="4000" b="1" dirty="0" smtClean="0">
                <a:solidFill>
                  <a:srgbClr val="FF0000"/>
                </a:solidFill>
              </a:rPr>
              <a:t> and the World Econom</a:t>
            </a:r>
            <a:r>
              <a:rPr lang="en-US" sz="4000" b="1" dirty="0">
                <a:solidFill>
                  <a:srgbClr val="FF0000"/>
                </a:solidFill>
              </a:rPr>
              <a:t>y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124200" y="2581526"/>
            <a:ext cx="2438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/>
              <a:t>ICNF 2015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Azores</a:t>
            </a:r>
            <a:endParaRPr lang="en-US" sz="28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27-29 April 2015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Terry </a:t>
            </a:r>
            <a:r>
              <a:rPr lang="en-US" sz="2000" b="1" dirty="0" smtClean="0"/>
              <a:t>Townsend</a:t>
            </a:r>
          </a:p>
          <a:p>
            <a:pPr algn="ctr"/>
            <a:r>
              <a:rPr lang="en-US" sz="2000" b="1" dirty="0" smtClean="0"/>
              <a:t>Vice Chair DNFI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18" y="4343400"/>
            <a:ext cx="2480575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91000"/>
            <a:ext cx="1752600" cy="21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27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World Cotton Value Chain, 2012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3575922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1200"/>
              </a:spcBef>
            </a:pPr>
            <a:endParaRPr lang="en-US" sz="32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75066"/>
              </p:ext>
            </p:extLst>
          </p:nvPr>
        </p:nvGraphicFramePr>
        <p:xfrm>
          <a:off x="1263650" y="1422400"/>
          <a:ext cx="66167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4" imgW="6616700" imgH="4013200" progId="Excel.Sheet.12">
                  <p:embed/>
                </p:oleObj>
              </mc:Choice>
              <mc:Fallback>
                <p:oleObj name="Worksheet" r:id="rId4" imgW="6616700" imgH="401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3650" y="1422400"/>
                        <a:ext cx="6616700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98988"/>
              </p:ext>
            </p:extLst>
          </p:nvPr>
        </p:nvGraphicFramePr>
        <p:xfrm>
          <a:off x="1219199" y="1676400"/>
          <a:ext cx="714142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Worksheet" r:id="rId6" imgW="4254500" imgH="2108200" progId="Excel.Sheet.12">
                  <p:embed/>
                </p:oleObj>
              </mc:Choice>
              <mc:Fallback>
                <p:oleObj name="Worksheet" r:id="rId6" imgW="42545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199" y="1676400"/>
                        <a:ext cx="7141423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te Map Ganges Del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Jute: Ganges Delta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3886200"/>
            <a:ext cx="1219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to 8 cm rainfall needed </a:t>
            </a:r>
          </a:p>
          <a:p>
            <a:r>
              <a:rPr lang="en-US" sz="2800" dirty="0" smtClean="0"/>
              <a:t>per week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4384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 million; 1/5 population of Bangladesh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28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World Wool Industry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13472567"/>
              </p:ext>
            </p:extLst>
          </p:nvPr>
        </p:nvGraphicFramePr>
        <p:xfrm>
          <a:off x="381000" y="12192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8006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Natural </a:t>
            </a:r>
            <a:r>
              <a:rPr lang="en-US" sz="4000" b="1" dirty="0" err="1" smtClean="0">
                <a:solidFill>
                  <a:schemeClr val="tx1"/>
                </a:solidFill>
              </a:rPr>
              <a:t>Fibre</a:t>
            </a:r>
            <a:r>
              <a:rPr lang="en-US" sz="4000" b="1" dirty="0" smtClean="0">
                <a:solidFill>
                  <a:schemeClr val="tx1"/>
                </a:solidFill>
              </a:rPr>
              <a:t> Industries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77928500"/>
              </p:ext>
            </p:extLst>
          </p:nvPr>
        </p:nvGraphicFramePr>
        <p:xfrm>
          <a:off x="381000" y="12192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3225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WORLD FIBER PRODUCTION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12853965"/>
              </p:ext>
            </p:extLst>
          </p:nvPr>
        </p:nvGraphicFramePr>
        <p:xfrm>
          <a:off x="292100" y="1425575"/>
          <a:ext cx="8524875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Million tons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urved Connector 4"/>
          <p:cNvCxnSpPr/>
          <p:nvPr/>
        </p:nvCxnSpPr>
        <p:spPr>
          <a:xfrm rot="10800000" flipV="1">
            <a:off x="2971800" y="5257800"/>
            <a:ext cx="1295400" cy="4572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59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WORLD FIBER PRICES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09463462"/>
              </p:ext>
            </p:extLst>
          </p:nvPr>
        </p:nvGraphicFramePr>
        <p:xfrm>
          <a:off x="292100" y="1425575"/>
          <a:ext cx="8524875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$ per Kg.</a:t>
            </a:r>
            <a:endParaRPr lang="en-US" sz="28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315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84820"/>
              </p:ext>
            </p:extLst>
          </p:nvPr>
        </p:nvGraphicFramePr>
        <p:xfrm>
          <a:off x="-883559" y="533400"/>
          <a:ext cx="11551559" cy="701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World Natural Fiber Prod. 2013</a:t>
            </a:r>
            <a:endParaRPr lang="en-US" sz="40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219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Million Tons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019084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37105"/>
              </p:ext>
            </p:extLst>
          </p:nvPr>
        </p:nvGraphicFramePr>
        <p:xfrm>
          <a:off x="-883559" y="533400"/>
          <a:ext cx="11551559" cy="701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32540" y="381000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Farm Value of Production: 2013</a:t>
            </a:r>
            <a:endParaRPr lang="en-US" sz="40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143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US$ 60 Billion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491367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Average Farm Price: 2013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US$/Kg.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57400"/>
            <a:ext cx="7239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Wool, clean 		$7.3</a:t>
            </a:r>
          </a:p>
          <a:p>
            <a:r>
              <a:rPr lang="en-US" sz="3600" dirty="0" smtClean="0"/>
              <a:t>Silk, raw			$4.4</a:t>
            </a:r>
          </a:p>
          <a:p>
            <a:r>
              <a:rPr lang="en-US" sz="3600" dirty="0"/>
              <a:t>Kapok		</a:t>
            </a:r>
            <a:r>
              <a:rPr lang="en-US" sz="3600" dirty="0" smtClean="0"/>
              <a:t>	$3.4</a:t>
            </a:r>
          </a:p>
          <a:p>
            <a:r>
              <a:rPr lang="en-US" sz="3600" dirty="0" smtClean="0"/>
              <a:t>Cotton, lint		$1.7</a:t>
            </a:r>
          </a:p>
          <a:p>
            <a:r>
              <a:rPr lang="en-US" sz="3600" dirty="0" smtClean="0"/>
              <a:t>Abaca			$1.6</a:t>
            </a:r>
          </a:p>
          <a:p>
            <a:r>
              <a:rPr lang="en-US" sz="3600" dirty="0" smtClean="0"/>
              <a:t>Ramie			$1.5</a:t>
            </a:r>
          </a:p>
          <a:p>
            <a:r>
              <a:rPr lang="en-US" sz="3600" dirty="0" smtClean="0"/>
              <a:t>Sisal			$1.3</a:t>
            </a:r>
          </a:p>
          <a:p>
            <a:r>
              <a:rPr lang="en-US" sz="3600" dirty="0" smtClean="0"/>
              <a:t>Jute				$0.5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967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World Employment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82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Definitions Matter: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Households </a:t>
            </a:r>
            <a:r>
              <a:rPr lang="en-US" sz="3200" b="1" dirty="0" err="1" smtClean="0">
                <a:solidFill>
                  <a:srgbClr val="FF910B"/>
                </a:solidFill>
                <a:latin typeface="Arial"/>
                <a:cs typeface="Arial"/>
              </a:rPr>
              <a:t>vs</a:t>
            </a: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 Farms </a:t>
            </a:r>
            <a:r>
              <a:rPr lang="en-US" sz="3200" b="1" dirty="0" err="1" smtClean="0">
                <a:solidFill>
                  <a:srgbClr val="FF910B"/>
                </a:solidFill>
                <a:latin typeface="Arial"/>
                <a:cs typeface="Arial"/>
              </a:rPr>
              <a:t>vs</a:t>
            </a: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 People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Current or Former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Family Labor </a:t>
            </a:r>
            <a:r>
              <a:rPr lang="en-US" sz="3200" b="1" dirty="0" err="1" smtClean="0">
                <a:solidFill>
                  <a:srgbClr val="FF910B"/>
                </a:solidFill>
                <a:latin typeface="Arial"/>
                <a:cs typeface="Arial"/>
              </a:rPr>
              <a:t>vs</a:t>
            </a: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 Paid Employment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Occasional Labor </a:t>
            </a:r>
            <a:r>
              <a:rPr lang="en-US" sz="3200" b="1" dirty="0" err="1" smtClean="0">
                <a:solidFill>
                  <a:srgbClr val="FF910B"/>
                </a:solidFill>
                <a:latin typeface="Arial"/>
                <a:cs typeface="Arial"/>
              </a:rPr>
              <a:t>vs</a:t>
            </a:r>
            <a:r>
              <a:rPr lang="en-US" sz="3200" b="1" dirty="0" smtClean="0">
                <a:solidFill>
                  <a:srgbClr val="FF910B"/>
                </a:solidFill>
                <a:latin typeface="Arial"/>
                <a:cs typeface="Arial"/>
              </a:rPr>
              <a:t> Livelihood</a:t>
            </a:r>
          </a:p>
          <a:p>
            <a:pPr algn="ctr" eaLnBrk="0" hangingPunct="0">
              <a:spcBef>
                <a:spcPts val="1200"/>
              </a:spcBef>
            </a:pPr>
            <a:endParaRPr lang="en-US" sz="3200" b="1" dirty="0" smtClean="0">
              <a:solidFill>
                <a:srgbClr val="FF910B"/>
              </a:solidFill>
              <a:latin typeface="Arial"/>
              <a:cs typeface="Arial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300 Million “Involved” in Natural Fiber production each year</a:t>
            </a:r>
          </a:p>
        </p:txBody>
      </p:sp>
    </p:spTree>
    <p:extLst>
      <p:ext uri="{BB962C8B-B14F-4D97-AF65-F5344CB8AC3E}">
        <p14:creationId xmlns:p14="http://schemas.microsoft.com/office/powerpoint/2010/main" val="203027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Producing Households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7239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Cotton		</a:t>
            </a:r>
            <a:r>
              <a:rPr lang="en-US" sz="3600" dirty="0" smtClean="0"/>
              <a:t>	45</a:t>
            </a:r>
          </a:p>
          <a:p>
            <a:r>
              <a:rPr lang="en-US" sz="3600" dirty="0"/>
              <a:t>Jute			</a:t>
            </a:r>
            <a:r>
              <a:rPr lang="en-US" sz="3600" dirty="0" smtClean="0"/>
              <a:t>	  6</a:t>
            </a:r>
            <a:endParaRPr lang="en-US" sz="3600" dirty="0"/>
          </a:p>
          <a:p>
            <a:r>
              <a:rPr lang="en-US" sz="3600" dirty="0" smtClean="0"/>
              <a:t>Wool 			  5</a:t>
            </a:r>
          </a:p>
          <a:p>
            <a:r>
              <a:rPr lang="en-US" sz="3600" dirty="0" smtClean="0"/>
              <a:t>Coir &amp; </a:t>
            </a:r>
            <a:r>
              <a:rPr lang="en-US" sz="3600" dirty="0" err="1" smtClean="0"/>
              <a:t>Bast</a:t>
            </a:r>
            <a:r>
              <a:rPr lang="en-US" sz="3600" dirty="0" smtClean="0"/>
              <a:t>		  1</a:t>
            </a:r>
          </a:p>
          <a:p>
            <a:r>
              <a:rPr lang="en-US" sz="3600" dirty="0" smtClean="0"/>
              <a:t>Silk				0.3</a:t>
            </a:r>
          </a:p>
          <a:p>
            <a:r>
              <a:rPr lang="en-US" sz="3600" dirty="0" smtClean="0"/>
              <a:t>Ramie			0.1</a:t>
            </a:r>
          </a:p>
          <a:p>
            <a:r>
              <a:rPr lang="en-US" sz="3600" dirty="0" smtClean="0"/>
              <a:t>Sisal			0.1</a:t>
            </a:r>
          </a:p>
          <a:p>
            <a:r>
              <a:rPr lang="en-US" sz="3600" u="sng" dirty="0" smtClean="0"/>
              <a:t>Other			0.5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Total			</a:t>
            </a:r>
            <a:r>
              <a:rPr lang="en-US" sz="3600" dirty="0" smtClean="0">
                <a:solidFill>
                  <a:srgbClr val="FF0000"/>
                </a:solidFill>
              </a:rPr>
              <a:t>60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143000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Millions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767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itle 13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World Cotton Households, 000s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" y="1220796"/>
            <a:ext cx="8943975" cy="4765675"/>
            <a:chOff x="0" y="723"/>
            <a:chExt cx="5634" cy="3048"/>
          </a:xfrm>
          <a:solidFill>
            <a:srgbClr val="DFE3ED"/>
          </a:solidFill>
        </p:grpSpPr>
        <p:sp>
          <p:nvSpPr>
            <p:cNvPr id="4109" name="Freeform 4"/>
            <p:cNvSpPr>
              <a:spLocks noChangeAspect="1" noEditPoints="1"/>
            </p:cNvSpPr>
            <p:nvPr/>
          </p:nvSpPr>
          <p:spPr bwMode="auto">
            <a:xfrm>
              <a:off x="2433" y="723"/>
              <a:ext cx="3201" cy="2883"/>
            </a:xfrm>
            <a:custGeom>
              <a:avLst/>
              <a:gdLst>
                <a:gd name="T0" fmla="*/ 6804 w 3062"/>
                <a:gd name="T1" fmla="*/ 6194 h 2758"/>
                <a:gd name="T2" fmla="*/ 6660 w 3062"/>
                <a:gd name="T3" fmla="*/ 5908 h 2758"/>
                <a:gd name="T4" fmla="*/ 6912 w 3062"/>
                <a:gd name="T5" fmla="*/ 5735 h 2758"/>
                <a:gd name="T6" fmla="*/ 6824 w 3062"/>
                <a:gd name="T7" fmla="*/ 5453 h 2758"/>
                <a:gd name="T8" fmla="*/ 9264 w 3062"/>
                <a:gd name="T9" fmla="*/ 1341 h 2758"/>
                <a:gd name="T10" fmla="*/ 7844 w 3062"/>
                <a:gd name="T11" fmla="*/ 906 h 2758"/>
                <a:gd name="T12" fmla="*/ 7028 w 3062"/>
                <a:gd name="T13" fmla="*/ 759 h 2758"/>
                <a:gd name="T14" fmla="*/ 6373 w 3062"/>
                <a:gd name="T15" fmla="*/ 458 h 2758"/>
                <a:gd name="T16" fmla="*/ 4700 w 3062"/>
                <a:gd name="T17" fmla="*/ 949 h 2758"/>
                <a:gd name="T18" fmla="*/ 4171 w 3062"/>
                <a:gd name="T19" fmla="*/ 1385 h 2758"/>
                <a:gd name="T20" fmla="*/ 3084 w 3062"/>
                <a:gd name="T21" fmla="*/ 1662 h 2758"/>
                <a:gd name="T22" fmla="*/ 2672 w 3062"/>
                <a:gd name="T23" fmla="*/ 2005 h 2758"/>
                <a:gd name="T24" fmla="*/ 2469 w 3062"/>
                <a:gd name="T25" fmla="*/ 1341 h 2758"/>
                <a:gd name="T26" fmla="*/ 1592 w 3062"/>
                <a:gd name="T27" fmla="*/ 1535 h 2758"/>
                <a:gd name="T28" fmla="*/ 1403 w 3062"/>
                <a:gd name="T29" fmla="*/ 2517 h 2758"/>
                <a:gd name="T30" fmla="*/ 1697 w 3062"/>
                <a:gd name="T31" fmla="*/ 2362 h 2758"/>
                <a:gd name="T32" fmla="*/ 2234 w 3062"/>
                <a:gd name="T33" fmla="*/ 2420 h 2758"/>
                <a:gd name="T34" fmla="*/ 1637 w 3062"/>
                <a:gd name="T35" fmla="*/ 2969 h 2758"/>
                <a:gd name="T36" fmla="*/ 1283 w 3062"/>
                <a:gd name="T37" fmla="*/ 2989 h 2758"/>
                <a:gd name="T38" fmla="*/ 716 w 3062"/>
                <a:gd name="T39" fmla="*/ 3499 h 2758"/>
                <a:gd name="T40" fmla="*/ 521 w 3062"/>
                <a:gd name="T41" fmla="*/ 4184 h 2758"/>
                <a:gd name="T42" fmla="*/ 1611 w 3062"/>
                <a:gd name="T43" fmla="*/ 4164 h 2758"/>
                <a:gd name="T44" fmla="*/ 1809 w 3062"/>
                <a:gd name="T45" fmla="*/ 3985 h 2758"/>
                <a:gd name="T46" fmla="*/ 2368 w 3062"/>
                <a:gd name="T47" fmla="*/ 4212 h 2758"/>
                <a:gd name="T48" fmla="*/ 1689 w 3062"/>
                <a:gd name="T49" fmla="*/ 4541 h 2758"/>
                <a:gd name="T50" fmla="*/ 602 w 3062"/>
                <a:gd name="T51" fmla="*/ 4285 h 2758"/>
                <a:gd name="T52" fmla="*/ 100 w 3062"/>
                <a:gd name="T53" fmla="*/ 5613 h 2758"/>
                <a:gd name="T54" fmla="*/ 1239 w 3062"/>
                <a:gd name="T55" fmla="*/ 5947 h 2758"/>
                <a:gd name="T56" fmla="*/ 1535 w 3062"/>
                <a:gd name="T57" fmla="*/ 7288 h 2758"/>
                <a:gd name="T58" fmla="*/ 2657 w 3062"/>
                <a:gd name="T59" fmla="*/ 7055 h 2758"/>
                <a:gd name="T60" fmla="*/ 3340 w 3062"/>
                <a:gd name="T61" fmla="*/ 5607 h 2758"/>
                <a:gd name="T62" fmla="*/ 2856 w 3062"/>
                <a:gd name="T63" fmla="*/ 5185 h 2758"/>
                <a:gd name="T64" fmla="*/ 3358 w 3062"/>
                <a:gd name="T65" fmla="*/ 4856 h 2758"/>
                <a:gd name="T66" fmla="*/ 4399 w 3062"/>
                <a:gd name="T67" fmla="*/ 5059 h 2758"/>
                <a:gd name="T68" fmla="*/ 5482 w 3062"/>
                <a:gd name="T69" fmla="*/ 5304 h 2758"/>
                <a:gd name="T70" fmla="*/ 5867 w 3062"/>
                <a:gd name="T71" fmla="*/ 5518 h 2758"/>
                <a:gd name="T72" fmla="*/ 6593 w 3062"/>
                <a:gd name="T73" fmla="*/ 4969 h 2758"/>
                <a:gd name="T74" fmla="*/ 6844 w 3062"/>
                <a:gd name="T75" fmla="*/ 3985 h 2758"/>
                <a:gd name="T76" fmla="*/ 7340 w 3062"/>
                <a:gd name="T77" fmla="*/ 3855 h 2758"/>
                <a:gd name="T78" fmla="*/ 8174 w 3062"/>
                <a:gd name="T79" fmla="*/ 2517 h 2758"/>
                <a:gd name="T80" fmla="*/ 8568 w 3062"/>
                <a:gd name="T81" fmla="*/ 2702 h 2758"/>
                <a:gd name="T82" fmla="*/ 9226 w 3062"/>
                <a:gd name="T83" fmla="*/ 2496 h 2758"/>
                <a:gd name="T84" fmla="*/ 2741 w 3062"/>
                <a:gd name="T85" fmla="*/ 3939 h 2758"/>
                <a:gd name="T86" fmla="*/ 2754 w 3062"/>
                <a:gd name="T87" fmla="*/ 3689 h 2758"/>
                <a:gd name="T88" fmla="*/ 3106 w 3062"/>
                <a:gd name="T89" fmla="*/ 3977 h 2758"/>
                <a:gd name="T90" fmla="*/ 3618 w 3062"/>
                <a:gd name="T91" fmla="*/ 829 h 2758"/>
                <a:gd name="T92" fmla="*/ 3429 w 3062"/>
                <a:gd name="T93" fmla="*/ 795 h 2758"/>
                <a:gd name="T94" fmla="*/ 379 w 3062"/>
                <a:gd name="T95" fmla="*/ 3119 h 2758"/>
                <a:gd name="T96" fmla="*/ 5748 w 3062"/>
                <a:gd name="T97" fmla="*/ 6148 h 2758"/>
                <a:gd name="T98" fmla="*/ 3268 w 3062"/>
                <a:gd name="T99" fmla="*/ 6775 h 2758"/>
                <a:gd name="T100" fmla="*/ 658 w 3062"/>
                <a:gd name="T101" fmla="*/ 3283 h 2758"/>
                <a:gd name="T102" fmla="*/ 654 w 3062"/>
                <a:gd name="T103" fmla="*/ 2667 h 2758"/>
                <a:gd name="T104" fmla="*/ 9457 w 3062"/>
                <a:gd name="T105" fmla="*/ 8356 h 2758"/>
                <a:gd name="T106" fmla="*/ 9134 w 3062"/>
                <a:gd name="T107" fmla="*/ 8725 h 2758"/>
                <a:gd name="T108" fmla="*/ 7324 w 3062"/>
                <a:gd name="T109" fmla="*/ 4407 h 2758"/>
                <a:gd name="T110" fmla="*/ 7721 w 3062"/>
                <a:gd name="T111" fmla="*/ 6551 h 2758"/>
                <a:gd name="T112" fmla="*/ 7355 w 3062"/>
                <a:gd name="T113" fmla="*/ 6163 h 2758"/>
                <a:gd name="T114" fmla="*/ 7558 w 3062"/>
                <a:gd name="T115" fmla="*/ 6768 h 2758"/>
                <a:gd name="T116" fmla="*/ 6511 w 3062"/>
                <a:gd name="T117" fmla="*/ 7746 h 2758"/>
                <a:gd name="T118" fmla="*/ 8071 w 3062"/>
                <a:gd name="T119" fmla="*/ 8202 h 2758"/>
                <a:gd name="T120" fmla="*/ 7849 w 3062"/>
                <a:gd name="T121" fmla="*/ 3019 h 2758"/>
                <a:gd name="T122" fmla="*/ 7888 w 3062"/>
                <a:gd name="T123" fmla="*/ 3880 h 2758"/>
                <a:gd name="T124" fmla="*/ 7635 w 3062"/>
                <a:gd name="T125" fmla="*/ 430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2"/>
                <a:gd name="T190" fmla="*/ 0 h 2758"/>
                <a:gd name="T191" fmla="*/ 3062 w 3062"/>
                <a:gd name="T192" fmla="*/ 2758 h 27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110" name="Freeform 5"/>
            <p:cNvSpPr>
              <a:spLocks noEditPoints="1"/>
            </p:cNvSpPr>
            <p:nvPr/>
          </p:nvSpPr>
          <p:spPr bwMode="auto">
            <a:xfrm>
              <a:off x="0" y="753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11"/>
                <a:gd name="T187" fmla="*/ 0 h 3018"/>
                <a:gd name="T188" fmla="*/ 2211 w 2211"/>
                <a:gd name="T189" fmla="*/ 3018 h 30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111" name="Freeform 6"/>
            <p:cNvSpPr>
              <a:spLocks/>
            </p:cNvSpPr>
            <p:nvPr/>
          </p:nvSpPr>
          <p:spPr bwMode="auto">
            <a:xfrm>
              <a:off x="3218" y="2127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3048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4572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895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810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1,400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3048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3276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30,000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3657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9,000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3505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4343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1,800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480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34200" y="3048000"/>
            <a:ext cx="1143000" cy="9144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3505200"/>
            <a:ext cx="1143000" cy="9144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World Cotton Industry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4421790"/>
              </p:ext>
            </p:extLst>
          </p:nvPr>
        </p:nvGraphicFramePr>
        <p:xfrm>
          <a:off x="381000" y="12192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169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World Cotton Employment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294658"/>
            <a:ext cx="8382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1200"/>
              </a:spcBef>
            </a:pPr>
            <a:r>
              <a:rPr lang="en-US" sz="3200" b="1" dirty="0" smtClean="0">
                <a:latin typeface="Arial"/>
                <a:cs typeface="Arial"/>
              </a:rPr>
              <a:t>Segment		Number		Employees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Gins			9,000		400,000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dirty="0" err="1" smtClean="0">
                <a:solidFill>
                  <a:srgbClr val="FF8719"/>
                </a:solidFill>
                <a:latin typeface="Arial"/>
                <a:cs typeface="Arial"/>
              </a:rPr>
              <a:t>Prs</a:t>
            </a: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./Whs.*	3,000		30,000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Merchants	10,000	</a:t>
            </a:r>
            <a:r>
              <a:rPr lang="en-US" sz="3200" b="1" dirty="0">
                <a:solidFill>
                  <a:srgbClr val="FF8719"/>
                </a:solidFill>
                <a:latin typeface="Arial"/>
                <a:cs typeface="Arial"/>
              </a:rPr>
              <a:t>	</a:t>
            </a: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30,000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Spinners		6,000		3,000,000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Weavers		3,000		700,000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dirty="0" smtClean="0">
                <a:solidFill>
                  <a:srgbClr val="FF8719"/>
                </a:solidFill>
                <a:latin typeface="Arial"/>
                <a:cs typeface="Arial"/>
              </a:rPr>
              <a:t>Knitters		7,000		1,700,000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					6,000,000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2484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*Pressing factories and warehouses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21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32037</TotalTime>
  <Words>201</Words>
  <Application>Microsoft Macintosh PowerPoint</Application>
  <PresentationFormat>On-screen Show (4:3)</PresentationFormat>
  <Paragraphs>94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Cotton Households, 000s</vt:lpstr>
      <vt:lpstr>World Cotton Industry</vt:lpstr>
      <vt:lpstr>PowerPoint Presentation</vt:lpstr>
      <vt:lpstr>PowerPoint Presentation</vt:lpstr>
      <vt:lpstr>PowerPoint Presentation</vt:lpstr>
      <vt:lpstr>World Wool Industry</vt:lpstr>
      <vt:lpstr>Natural Fibre Industries</vt:lpstr>
      <vt:lpstr>WORLD FIBER PRODUCTION</vt:lpstr>
      <vt:lpstr>WORLD FIBER PRICES</vt:lpstr>
    </vt:vector>
  </TitlesOfParts>
  <Company>ICAC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EXPORT COMMITMENTS</dc:title>
  <dc:creator>Armelle Gruere;Andrei Guitchounts;Alejandro S. Plastina</dc:creator>
  <cp:lastModifiedBy>Terry Townsend</cp:lastModifiedBy>
  <cp:revision>2218</cp:revision>
  <cp:lastPrinted>2011-10-25T20:20:40Z</cp:lastPrinted>
  <dcterms:created xsi:type="dcterms:W3CDTF">2003-03-28T16:27:48Z</dcterms:created>
  <dcterms:modified xsi:type="dcterms:W3CDTF">2015-04-22T18:19:12Z</dcterms:modified>
</cp:coreProperties>
</file>